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7" r:id="rId10"/>
    <p:sldId id="269" r:id="rId11"/>
    <p:sldId id="271" r:id="rId12"/>
    <p:sldId id="272" r:id="rId13"/>
    <p:sldId id="274" r:id="rId14"/>
    <p:sldId id="275" r:id="rId15"/>
    <p:sldId id="276" r:id="rId16"/>
    <p:sldId id="277" r:id="rId17"/>
    <p:sldId id="279" r:id="rId18"/>
    <p:sldId id="280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308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CDA21-89A6-4DE0-9FC2-A8087DDC25FD}" type="datetimeFigureOut">
              <a:rPr lang="ru-RU" smtClean="0"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3BAED-1B7D-4503-8D97-853306DED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CDA21-89A6-4DE0-9FC2-A8087DDC25FD}" type="datetimeFigureOut">
              <a:rPr lang="ru-RU" smtClean="0"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3BAED-1B7D-4503-8D97-853306DED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CDA21-89A6-4DE0-9FC2-A8087DDC25FD}" type="datetimeFigureOut">
              <a:rPr lang="ru-RU" smtClean="0"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3BAED-1B7D-4503-8D97-853306DED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CDA21-89A6-4DE0-9FC2-A8087DDC25FD}" type="datetimeFigureOut">
              <a:rPr lang="ru-RU" smtClean="0"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3BAED-1B7D-4503-8D97-853306DED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CDA21-89A6-4DE0-9FC2-A8087DDC25FD}" type="datetimeFigureOut">
              <a:rPr lang="ru-RU" smtClean="0"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3BAED-1B7D-4503-8D97-853306DED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CDA21-89A6-4DE0-9FC2-A8087DDC25FD}" type="datetimeFigureOut">
              <a:rPr lang="ru-RU" smtClean="0"/>
              <a:t>05.11.2015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3BAED-1B7D-4503-8D97-853306DED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CDA21-89A6-4DE0-9FC2-A8087DDC25FD}" type="datetimeFigureOut">
              <a:rPr lang="ru-RU" smtClean="0"/>
              <a:t>05.11.2015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3BAED-1B7D-4503-8D97-853306DED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CDA21-89A6-4DE0-9FC2-A8087DDC25FD}" type="datetimeFigureOut">
              <a:rPr lang="ru-RU" smtClean="0"/>
              <a:t>05.11.2015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3BAED-1B7D-4503-8D97-853306DED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CDA21-89A6-4DE0-9FC2-A8087DDC25FD}" type="datetimeFigureOut">
              <a:rPr lang="ru-RU" smtClean="0"/>
              <a:t>05.11.2015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3BAED-1B7D-4503-8D97-853306DED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CDA21-89A6-4DE0-9FC2-A8087DDC25FD}" type="datetimeFigureOut">
              <a:rPr lang="ru-RU" smtClean="0"/>
              <a:t>05.11.2015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3BAED-1B7D-4503-8D97-853306DED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CDA21-89A6-4DE0-9FC2-A8087DDC25FD}" type="datetimeFigureOut">
              <a:rPr lang="ru-RU" smtClean="0"/>
              <a:t>05.11.2015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3BAED-1B7D-4503-8D97-853306DED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CDA21-89A6-4DE0-9FC2-A8087DDC25FD}" type="datetimeFigureOut">
              <a:rPr lang="ru-RU" smtClean="0"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3BAED-1B7D-4503-8D97-853306DED15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upload.wikimedia.org/wikipedia/commons/thumb/a/ae/Dem%C3%A9ter_tipo_Madrid-Capitolio_%28Museo_del_Prado%29_01.jpg/336px-Dem%C3%A9ter_tipo_Madrid-Capitolio_%28Museo_del_Prado%29_0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bosporan-kingdom.com/images/catalog/197-3031%286%29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http://upload.wikimedia.org/wikipedia/commons/thumb/a/ae/Dem%C3%A9ter_tipo_Madrid-Capitolio_%28Museo_del_Prado%29_01.jpg/336px-Dem%C3%A9ter_tipo_Madrid-Capitolio_%28Museo_del_Prado%29_0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http://poesiadelmomento.com/luminarias/mitos/19dioniso2.jpg" TargetMode="Externa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ic.pics.livejournal.com/vladimirdar/64625554/11200/11200_900.pn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88640"/>
            <a:ext cx="5400600" cy="698990"/>
          </a:xfrm>
        </p:spPr>
        <p:txBody>
          <a:bodyPr>
            <a:normAutofit fontScale="90000"/>
          </a:bodyPr>
          <a:lstStyle/>
          <a:p>
            <a:r>
              <a:rPr lang="ru-RU" sz="8000" b="1" dirty="0" err="1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Горгиппия</a:t>
            </a:r>
            <a:endParaRPr lang="ru-RU" sz="8000" b="1" dirty="0">
              <a:solidFill>
                <a:schemeClr val="accent2">
                  <a:lumMod val="50000"/>
                </a:schemeClr>
              </a:solidFill>
              <a:latin typeface="Gabriola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558" y="5373216"/>
            <a:ext cx="4968552" cy="137043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Автор:  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Gabriola" pitchFamily="82" charset="0"/>
            </a:endParaRP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ученица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9 «А» класса МБОУ «СОШ № 90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» 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Медведева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Анастасия Константиновна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Gabriola" pitchFamily="82" charset="0"/>
            </a:endParaRP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1028" name="Picture 4" descr="File:Deméter tipo Madrid-Capitolio (Museo del Prado) 01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323528" y="1268761"/>
            <a:ext cx="2808312" cy="4453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860032" y="1988840"/>
            <a:ext cx="4176464" cy="27363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Cambria Math" pitchFamily="18" charset="0"/>
                <a:cs typeface="Gautami" pitchFamily="34" charset="0"/>
              </a:rPr>
              <a:t>Стеклянные хрупкие бусы,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Cambria Math" pitchFamily="18" charset="0"/>
                <a:cs typeface="Gautami" pitchFamily="34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Cambria Math" pitchFamily="18" charset="0"/>
                <a:cs typeface="Gautami" pitchFamily="34" charset="0"/>
              </a:rPr>
              <a:t>Изящные талии амфор,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Cambria Math" pitchFamily="18" charset="0"/>
                <a:cs typeface="Gautami" pitchFamily="34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Cambria Math" pitchFamily="18" charset="0"/>
                <a:cs typeface="Gautami" pitchFamily="34" charset="0"/>
              </a:rPr>
              <a:t>Письмо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Cambria Math" pitchFamily="18" charset="0"/>
                <a:cs typeface="Gautami" pitchFamily="34" charset="0"/>
              </a:rPr>
              <a:t>чернолаковых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Cambria Math" pitchFamily="18" charset="0"/>
                <a:cs typeface="Gautami" pitchFamily="34" charset="0"/>
              </a:rPr>
              <a:t> ваз…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Cambria Math" pitchFamily="18" charset="0"/>
                <a:cs typeface="Gautami" pitchFamily="34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Cambria Math" pitchFamily="18" charset="0"/>
                <a:cs typeface="Gautami" pitchFamily="34" charset="0"/>
              </a:rPr>
              <a:t>Смотритель седой – Понт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Cambria Math" pitchFamily="18" charset="0"/>
                <a:cs typeface="Gautami" pitchFamily="34" charset="0"/>
              </a:rPr>
              <a:t>Эвксинский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Cambria Math" pitchFamily="18" charset="0"/>
                <a:cs typeface="Gautami" pitchFamily="34" charset="0"/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Cambria Math" pitchFamily="18" charset="0"/>
                <a:cs typeface="Gautami" pitchFamily="34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Cambria Math" pitchFamily="18" charset="0"/>
                <a:cs typeface="Gautami" pitchFamily="34" charset="0"/>
              </a:rPr>
              <a:t>Для нас, благодарных потомков,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Cambria Math" pitchFamily="18" charset="0"/>
                <a:cs typeface="Gautami" pitchFamily="34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Cambria Math" pitchFamily="18" charset="0"/>
                <a:cs typeface="Gautami" pitchFamily="34" charset="0"/>
              </a:rPr>
              <a:t>Сокровища Древней Эллады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Cambria Math" pitchFamily="18" charset="0"/>
                <a:cs typeface="Gautami" pitchFamily="34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Cambria Math" pitchFamily="18" charset="0"/>
                <a:cs typeface="Gautami" pitchFamily="34" charset="0"/>
              </a:rPr>
              <a:t>Хранит в глубине про запас.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Cambria Math" pitchFamily="18" charset="0"/>
                <a:cs typeface="Gautami" pitchFamily="34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Cambria Math" pitchFamily="18" charset="0"/>
                <a:cs typeface="Gautami" pitchFamily="34" charset="0"/>
              </a:rPr>
              <a:t>И щедрые дарит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Cambria Math" pitchFamily="18" charset="0"/>
                <a:cs typeface="Gautami" pitchFamily="34" charset="0"/>
              </a:rPr>
              <a:t>подарки ученым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Cambria Math" pitchFamily="18" charset="0"/>
                <a:cs typeface="Gautami" pitchFamily="34" charset="0"/>
              </a:rPr>
              <a:t>. 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Cambria Math" pitchFamily="18" charset="0"/>
                <a:cs typeface="Gautami" pitchFamily="34" charset="0"/>
              </a:rPr>
            </a:br>
            <a:endParaRPr lang="ru-RU" sz="2400" b="1" dirty="0">
              <a:solidFill>
                <a:schemeClr val="accent2">
                  <a:lumMod val="50000"/>
                </a:schemeClr>
              </a:solidFill>
              <a:latin typeface="Gabriola" pitchFamily="82" charset="0"/>
              <a:ea typeface="Cambria Math" pitchFamily="18" charset="0"/>
              <a:cs typeface="Gautami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623544"/>
            <a:ext cx="824843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Анализ клейм и прочих находок из раскопок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Горгипии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 IV в. до н. э., говорит о том, что город вел активную торговлю с Афинами. Также контактировал с Южным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Понтом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, островами средиземного бассейна, Херсонесом. Это подтверждают и найденные при раскопках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Горгиппии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 в 1960- 1966 гг. монеты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.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	Монеты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из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Горгиппии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 и окрестностей делятся на иноземные,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боспорские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, собственного чекана. Впервые начала чеканить монету с собственным именем (ΓΟΡΓΙΠΠΕΩΝ)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Горгиплия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 только в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митридатовское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 время.</a:t>
            </a:r>
          </a:p>
          <a:p>
            <a:endParaRPr lang="ru-RU" sz="2400" b="1" dirty="0">
              <a:solidFill>
                <a:schemeClr val="tx2">
                  <a:lumMod val="50000"/>
                </a:schemeClr>
              </a:solidFill>
              <a:latin typeface="Gabriola" pitchFamily="82" charset="0"/>
            </a:endParaRPr>
          </a:p>
        </p:txBody>
      </p:sp>
      <p:pic>
        <p:nvPicPr>
          <p:cNvPr id="27650" name="Picture 2" descr="http://bosporan-kingdom.com/images/catalog/197-3031%286%29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339752" y="1412776"/>
            <a:ext cx="4079080" cy="19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00317" y="90790"/>
            <a:ext cx="63579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Монеты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059832" y="1340768"/>
            <a:ext cx="5520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      Фрагменты амфор трех указанных центров –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Гераклеи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Фасоса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 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Сонопы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- значительно превалируют во всей массе обломков эллинистической керамической тары из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Горгиппии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.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     Обращает на себя внимание ограниченное поступление в город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родосских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 амфор.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4283968" y="4247439"/>
            <a:ext cx="45365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	Что касается амфорных клейм других центров античной культуры эллинистического времени – Коса, Херсонеса,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Книда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Амфиполя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Амастрии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-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находки их 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Горгиппии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, как в целом  на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Боспоре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, немногочисленны и единичны.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</p:txBody>
      </p:sp>
      <p:pic>
        <p:nvPicPr>
          <p:cNvPr id="29699" name="Picture 3" descr="DSC004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2678925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644008" y="0"/>
            <a:ext cx="345638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Амфоры.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</p:txBody>
      </p:sp>
      <p:pic>
        <p:nvPicPr>
          <p:cNvPr id="6" name="Picture 2" descr="DSC004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37214"/>
            <a:ext cx="3639918" cy="2728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24582" y="4477762"/>
            <a:ext cx="86067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	В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греко-римском мире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остродонные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 амфоры использовались как основной вид тары для морской транспортировки важнейших продуктов,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Gabriola" pitchFamily="82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Calibri" pitchFamily="34" charset="0"/>
                <a:cs typeface="Times New Roman" pitchFamily="18" charset="0"/>
              </a:rPr>
              <a:t>прежде всего вина и оливкового масла.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cs typeface="Arial" pitchFamily="34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	В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амфорах перевозили пряности, консервы, соленую рыбу, краску, шерсть. Каждый крупный центр-экспортер выпускал амфоры своей формы, которые отличались от других полисов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</p:txBody>
      </p:sp>
      <p:pic>
        <p:nvPicPr>
          <p:cNvPr id="30722" name="Picture 2" descr="DSC004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01664"/>
            <a:ext cx="4968552" cy="3724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3518" y="4365104"/>
            <a:ext cx="86089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	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</a:rPr>
              <a:t>Афродита  (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</a:rPr>
              <a:t>Анадиомена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</a:rPr>
              <a:t> ),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"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появившаяся из поверхности моря"- встречается в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Горгиппии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 в терракоте: с венцом на голове, ожерельем и серьгами, она отжимает волосы, у ее ног - дельфин.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	Афродита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часто изображалась плывущей в раковине. Афродита- богиня любви и красоты, почиталась греками во многих ипостасях: Понтия - Морская,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Лемения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-Портовая,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Пандемос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 - божество грубой, чувственной любви, Урания вселяла в людей возвышенную, идеальную любовь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.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Gabriola" pitchFamily="82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91672" y="-83749"/>
            <a:ext cx="464343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Религия.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</p:txBody>
      </p:sp>
      <p:pic>
        <p:nvPicPr>
          <p:cNvPr id="1028" name="Picture 4" descr="Изделия из мрамора,статуэтка, статуя, Греция, магазин ГОРГИПП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272" y="1062603"/>
            <a:ext cx="4219912" cy="3172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354920"/>
            <a:ext cx="53285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	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</a:rPr>
              <a:t>Деметра </a:t>
            </a:r>
            <a:r>
              <a:rPr lang="ru-RU" sz="2400" b="1" dirty="0" smtClean="0">
                <a:latin typeface="Gabriola" pitchFamily="82" charset="0"/>
              </a:rPr>
              <a:t>- богиня </a:t>
            </a:r>
            <a:r>
              <a:rPr lang="ru-RU" sz="2400" b="1" dirty="0">
                <a:latin typeface="Gabriola" pitchFamily="82" charset="0"/>
              </a:rPr>
              <a:t>плодородия и земледелия, божество созревания хлеба, сестра и супруга Зевса, от которого она родила дочь Персефону. Само имя Деметра означает "земля-мать". Деметра - благостная к людям богиня, она подарила людям колос пшеницы.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3203848" y="4203273"/>
            <a:ext cx="576064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	Дионис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- бог плодоносящих сил земли,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растительности, виноградарства и виноделия почитался особо. Дионис учил людей по всему свету выращивать виноград и изготавливать вино. Греки устраивали в честь его многодневные праздники.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</p:txBody>
      </p:sp>
      <p:pic>
        <p:nvPicPr>
          <p:cNvPr id="32772" name="Picture 4" descr="File:Deméter tipo Madrid-Capitolio (Museo del Prado) 01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827584" y="158924"/>
            <a:ext cx="1785950" cy="3185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 descr="http://poesiadelmomento.com/luminarias/mitos/19dioniso2.jpg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611560" y="3717032"/>
            <a:ext cx="2359025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95536" y="4189730"/>
            <a:ext cx="849694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	Особо 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Горгиппии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 почитался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Геракл.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 Изображение Геракла встречаются при раскопках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Горгиппии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 в терракоте, мраморе, бронзе, на клеймах и монетах. В 1975 году 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Горгиппии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 найден склеп, стены которого были покрыты фреской росписью на тему подвигов Геракла.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    Росписи нанесены минеральными природными красками по сырой штукатурке, толщина которой 1-2 см. В росписи использованы краски девяти цветов.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</p:txBody>
      </p:sp>
      <p:pic>
        <p:nvPicPr>
          <p:cNvPr id="34818" name="Picture 2" descr="DSC004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18088"/>
            <a:ext cx="5040560" cy="3778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707904" y="-92058"/>
            <a:ext cx="496855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Некрополь.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</p:txBody>
      </p:sp>
      <p:pic>
        <p:nvPicPr>
          <p:cNvPr id="35842" name="Picture 2" descr="DSC004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9792"/>
            <a:ext cx="2538281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DSC004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933056"/>
            <a:ext cx="3643338" cy="273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355976" y="1700808"/>
            <a:ext cx="44662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	Некрополь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- город мертвых, располагался за оборонительными стенами города, к югу и востоку, занимал площадь около 16 га. Исследовано свыше 700 могил, большая часть их - ограблена. На грунтовых могилах устанавливались стелы - надгробные памятники с надписями и рельефами. 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142844" y="4725144"/>
            <a:ext cx="856895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Средний рельеф содержит изображение всадника, остановившегося перед юношей "в позе печали", опирающимся на колонну.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     Надпись:"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Гликарион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..." была уничтожена третьим рельефом, выполненным рукой другого мастера, на котором изображена сидящая в кресле женщина. Над рельефом надпись: "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Гедин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, жена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Агафа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, прощай". Датируется: середина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-начало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II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 в.н.э.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</p:txBody>
      </p:sp>
      <p:pic>
        <p:nvPicPr>
          <p:cNvPr id="37891" name="Picture 3" descr="DSC004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187929"/>
            <a:ext cx="2813048" cy="339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331640" y="46241"/>
            <a:ext cx="571500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Гибель </a:t>
            </a:r>
            <a:r>
              <a:rPr kumimoji="0" lang="ru-RU" sz="66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Горгиппии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DSC004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7" y="250060"/>
            <a:ext cx="3888433" cy="4755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67544" y="5013176"/>
            <a:ext cx="842493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      Мраморное надгробие  в виде вертикальной трехъярусный стелы с рельефами в прямоугольных рамках. Верхний передает сцену загробной трапезы: на ложе-клине возлежит мужчина, перед ним - столик с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явствами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, в правом нижнем углу - юноша с собакой. Под рельефом надпись: "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Гликарион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, сын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Пофиска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, прощай".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5240" y="3933056"/>
            <a:ext cx="83906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	Кто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разрушил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Горгиппию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? Никаких письменных свидетельств об этом до нас не дошло. Правда, у римского историка Зосимы, жившего в V в., имеется сообщение о том, что готы вместе с другими племенами вторглись в границы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Боспорского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 царства около середины 50-х годов III в., отобрали у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боспорцев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 флот и отправились грабить Пицунду и другие богатые города Причерноморья. Возможно, они высадились по дороге и в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Анапской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 бухте. Но разрушение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Горгиппии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, по-видимому, произошло еще до так называемого готского нашествия.</a:t>
            </a:r>
          </a:p>
        </p:txBody>
      </p:sp>
      <p:pic>
        <p:nvPicPr>
          <p:cNvPr id="39938" name="Picture 2" descr="DSC004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6632"/>
            <a:ext cx="4824536" cy="3614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23528" y="4543577"/>
            <a:ext cx="853244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Горгиппия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Синдская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 гавань) - античный город на побережье Черного моря, существовавший в 4 веке до нашей эры - 3 века нашей эры, в составе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Боспорского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 государства.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  <a:cs typeface="Arial" pitchFamily="34" charset="0"/>
              </a:rPr>
              <a:t>Основан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  <a:cs typeface="Arial" pitchFamily="34" charset="0"/>
              </a:rPr>
              <a:t>на месте древнего города, центра племени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  <a:cs typeface="Arial" pitchFamily="34" charset="0"/>
              </a:rPr>
              <a:t>синдов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  <a:cs typeface="Arial" pitchFamily="34" charset="0"/>
              </a:rPr>
              <a:t>. Получил своё название по имени царского наместника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  <a:cs typeface="Arial" pitchFamily="34" charset="0"/>
              </a:rPr>
              <a:t>Горгиппа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  <a:cs typeface="Arial" pitchFamily="34" charset="0"/>
              </a:rPr>
              <a:t>, брата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  <a:cs typeface="Arial" pitchFamily="34" charset="0"/>
              </a:rPr>
              <a:t>Левкона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  <a:cs typeface="Arial" pitchFamily="34" charset="0"/>
              </a:rPr>
              <a:t> Первого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  <a:cs typeface="Arial" pitchFamily="34" charset="0"/>
              </a:rPr>
              <a:t>Боспорского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  <a:cs typeface="Arial" pitchFamily="34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6000760" y="2857497"/>
            <a:ext cx="22145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 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9" name="Picture 7" descr="002 - &amp;kcy;&amp;acy;&amp;rcy;&amp;tcy;&amp;acy; &amp;Pcy;&amp;iecy;&amp;lcy;&amp;lcy;&amp;acy;&amp;pcy;&amp;ocy;&amp;ncy;&amp;iecy;&amp;scy;&amp;acy;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2051720" y="188640"/>
            <a:ext cx="4680520" cy="4073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SC004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5778" y="285728"/>
            <a:ext cx="6389234" cy="4223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5061" y="4653136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1F497D">
                    <a:lumMod val="50000"/>
                  </a:srgbClr>
                </a:solidFill>
                <a:latin typeface="Gabriola" pitchFamily="82" charset="0"/>
              </a:rPr>
              <a:t>	В </a:t>
            </a:r>
            <a:r>
              <a:rPr lang="ru-RU" sz="2400" b="1" dirty="0">
                <a:solidFill>
                  <a:srgbClr val="1F497D">
                    <a:lumMod val="50000"/>
                  </a:srgbClr>
                </a:solidFill>
                <a:latin typeface="Gabriola" pitchFamily="82" charset="0"/>
              </a:rPr>
              <a:t>первой половине III </a:t>
            </a:r>
            <a:r>
              <a:rPr lang="ru-RU" sz="2400" b="1" dirty="0" smtClean="0">
                <a:solidFill>
                  <a:srgbClr val="1F497D">
                    <a:lumMod val="50000"/>
                  </a:srgbClr>
                </a:solidFill>
                <a:latin typeface="Gabriola" pitchFamily="82" charset="0"/>
              </a:rPr>
              <a:t>века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на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границах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Боспорского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 государства появились племена готов, пришедшие с берегов Балтийского моря. Готы возглавили объединения сарматских, аланских и других племен. 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Gabriola" pitchFamily="82" charset="0"/>
            </a:endParaRPr>
          </a:p>
          <a:p>
            <a:pPr lvl="0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	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Горгиппия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приняла один из первых ударов варваров: город погиб после 238 года в сильнейшем пожаре.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3802" y="17870"/>
            <a:ext cx="79208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Раскопки города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Gabriola" pitchFamily="82" charset="0"/>
            </a:endParaRPr>
          </a:p>
        </p:txBody>
      </p:sp>
      <p:pic>
        <p:nvPicPr>
          <p:cNvPr id="17410" name="Picture 2" descr="DSC004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8471" y="1033533"/>
            <a:ext cx="5184576" cy="4184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37778" y="5452804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  <a:ea typeface="Calibri" pitchFamily="34" charset="0"/>
                <a:cs typeface="Times New Roman" pitchFamily="18" charset="0"/>
              </a:rPr>
              <a:t>Раскопки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  <a:ea typeface="Calibri" pitchFamily="34" charset="0"/>
                <a:cs typeface="Times New Roman" pitchFamily="18" charset="0"/>
              </a:rPr>
              <a:t>города начались в 1960 году, вместе с некрополем он занимал площадь около 40 га. С 1980г. здесь ведутся реставрационно-консервационные работы.</a:t>
            </a:r>
            <a:endParaRPr lang="ru-RU" sz="2400" dirty="0">
              <a:latin typeface="Gabriola" pitchFamily="82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283968" y="1495523"/>
            <a:ext cx="460851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Calibri" pitchFamily="34" charset="0"/>
                <a:cs typeface="Times New Roman" pitchFamily="18" charset="0"/>
              </a:rPr>
              <a:t>Археологический заповедник "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Calibri" pitchFamily="34" charset="0"/>
                <a:cs typeface="Times New Roman" pitchFamily="18" charset="0"/>
              </a:rPr>
              <a:t>Горгиппия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Calibri" pitchFamily="34" charset="0"/>
                <a:cs typeface="Times New Roman" pitchFamily="18" charset="0"/>
              </a:rPr>
              <a:t>" - это семь тыс. кв. м жилых кварталов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Calibri" pitchFamily="34" charset="0"/>
                <a:cs typeface="Times New Roman" pitchFamily="18" charset="0"/>
              </a:rPr>
              <a:t>северо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Calibri" pitchFamily="34" charset="0"/>
                <a:cs typeface="Times New Roman" pitchFamily="18" charset="0"/>
              </a:rPr>
              <a:t> - восточной окраины древнего города: подвальные помещения домов с люками, фундаменты различных построек, внутренние дворики, колодцы, хозяйственные ямы, водостоки, остатки оборонительного сооружения и более ранних строительных периодов, мощеные плитами дороги и переулки, винодельческие комплексы.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</p:txBody>
      </p:sp>
      <p:pic>
        <p:nvPicPr>
          <p:cNvPr id="18434" name="Picture 2" descr="DSC004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371477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 descr="DSC004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573016"/>
            <a:ext cx="3786214" cy="269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81824" y="4365104"/>
            <a:ext cx="86409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Calibri" pitchFamily="34" charset="0"/>
                <a:cs typeface="Times New Roman" pitchFamily="18" charset="0"/>
              </a:rPr>
              <a:t>	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Calibri" pitchFamily="34" charset="0"/>
                <a:cs typeface="Times New Roman" pitchFamily="18" charset="0"/>
              </a:rPr>
              <a:t>Горгиппии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Calibri" pitchFamily="34" charset="0"/>
                <a:cs typeface="Times New Roman" pitchFamily="18" charset="0"/>
              </a:rPr>
              <a:t> раскопаны остатки нескольких десятков домов разного времени.  	Жилой дом 1в. н.э. наиболее изучен. Он был прямоугольным в плане, имел Г- или П- образную форму, внутренний двор, площадь дома составляла от 400 до 2000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Calibri" pitchFamily="34" charset="0"/>
                <a:cs typeface="Times New Roman" pitchFamily="18" charset="0"/>
              </a:rPr>
              <a:t>кв.м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  <a:ea typeface="Calibri" pitchFamily="34" charset="0"/>
                <a:cs typeface="Times New Roman" pitchFamily="18" charset="0"/>
              </a:rPr>
              <a:t>Большие подвалы служили складами съестных припасов и товаров для продажи. Каменные стены подвалов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  <a:ea typeface="Calibri" pitchFamily="34" charset="0"/>
                <a:cs typeface="Times New Roman" pitchFamily="18" charset="0"/>
              </a:rPr>
              <a:t>были сложены из природного бутового камня на глиняном растворе и отличались большой прочностью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briola" pitchFamily="82" charset="0"/>
              <a:cs typeface="Arial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4402063" y="4512148"/>
            <a:ext cx="43978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    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19460" name="Picture 4" descr="DSC004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4872" y="294989"/>
            <a:ext cx="4522073" cy="408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861048"/>
            <a:ext cx="853646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	В восприятии греков храм- жилище божества. Характерной особенностью греческой храмовой архитектуры, является применение ордеров - особой системы построения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.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От храма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дорийского ордера 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сохранился известняковый антаблемент (архитрав и фриз в одном камне) и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каннелированный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 барабан колонны, которые датируются 4-3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вв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 до н.э.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	В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Горгиппии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 было воздвигнуто несколько храмов, посвященных различным богам: Афродите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Навархиде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, Посейдону, Богу высочайшему. </a:t>
            </a:r>
          </a:p>
        </p:txBody>
      </p:sp>
      <p:pic>
        <p:nvPicPr>
          <p:cNvPr id="21506" name="Picture 2" descr="DSC004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11232"/>
            <a:ext cx="5630528" cy="350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4717725" y="836712"/>
            <a:ext cx="35719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      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Горгиппии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 найдены два известняковых блока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ионийского антаблемента.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 rot="10800000" flipV="1">
            <a:off x="4717726" y="3501008"/>
            <a:ext cx="3786214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Коринфский ордер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Горгиппии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 представлен несколькими постройками из мрамора. Отличительной чертой ордера стал пышный растительный орнамент - листья аканфа или "медвежья лапа".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2" name="Picture 4" descr="DSC004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188640"/>
            <a:ext cx="3936437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 descr="DSC004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18" y="3501008"/>
            <a:ext cx="4039591" cy="3193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0032" y="1844824"/>
            <a:ext cx="40324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Основу экономики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Горгипии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, как и всего античного общества, составляло сельское хозяйство. 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Gabriola" pitchFamily="82" charset="0"/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	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В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окрестностях выращивали пшеницу, ячмень, просо, чечевицу, зернобобовые культуры. 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Gabriola" pitchFamily="82" charset="0"/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	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Главная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направленность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 -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зерновое земледелие и виноградарство. Последнее заняло одно из ведущих мест в хозяйстве  лишь в первые века нашей эры.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 Хлеб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же выращивали еще в окрестностях раннего поселения.</a:t>
            </a:r>
          </a:p>
        </p:txBody>
      </p:sp>
      <p:pic>
        <p:nvPicPr>
          <p:cNvPr id="24578" name="Picture 2" descr="DSC004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103668"/>
            <a:ext cx="4406158" cy="3511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77481" y="116632"/>
            <a:ext cx="707236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Экономика </a:t>
            </a:r>
            <a:r>
              <a:rPr kumimoji="0" lang="ru-RU" sz="66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Горгиппии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</TotalTime>
  <Words>337</Words>
  <Application>Microsoft Office PowerPoint</Application>
  <PresentationFormat>Экран (4:3)</PresentationFormat>
  <Paragraphs>48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Горгиппия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Горгиппия</dc:title>
  <dc:creator>kostya</dc:creator>
  <cp:lastModifiedBy>Valera</cp:lastModifiedBy>
  <cp:revision>21</cp:revision>
  <dcterms:created xsi:type="dcterms:W3CDTF">2014-10-25T11:54:52Z</dcterms:created>
  <dcterms:modified xsi:type="dcterms:W3CDTF">2015-11-05T15:38:22Z</dcterms:modified>
</cp:coreProperties>
</file>